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8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8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r>
              <a:rPr lang="ru-RU" sz="54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201B932-B10C-4403-ADB7-4201E890A069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t>12.02.2024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CB70E7F-8C5D-46E1-A3E2-2AB85D2D1DE7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1B85FF2-EBB8-49D0-8A14-408281391446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t>12.02.2024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4B93F17-88A9-46B6-A89A-612DDEC25AE3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523880" y="1122480"/>
            <a:ext cx="9143640" cy="24793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3F7819"/>
                </a:solidFill>
                <a:latin typeface="Times New Roman"/>
              </a:rPr>
              <a:t>Муниципальное казенное общеобразовательное учреждение</a:t>
            </a:r>
            <a:r>
              <a:t/>
            </a:r>
            <a:br/>
            <a:r>
              <a:rPr lang="ru-RU" sz="2200" b="1" strike="noStrike" spc="-1">
                <a:solidFill>
                  <a:srgbClr val="3F7819"/>
                </a:solidFill>
                <a:latin typeface="Times New Roman"/>
              </a:rPr>
              <a:t> «Средняя общеобразовательная школа с.Дежнево</a:t>
            </a:r>
            <a:r>
              <a:rPr lang="ru-RU" sz="1600" b="0" strike="noStrike" spc="-1">
                <a:solidFill>
                  <a:srgbClr val="3F7819"/>
                </a:solidFill>
                <a:latin typeface="Times New Roman"/>
              </a:rPr>
              <a:t>»</a:t>
            </a:r>
            <a:r>
              <a:t/>
            </a:r>
            <a:br/>
            <a:r>
              <a:t/>
            </a:r>
            <a:br/>
            <a:r>
              <a:rPr lang="ru-RU" sz="3600" b="0" strike="noStrike" spc="-1">
                <a:solidFill>
                  <a:srgbClr val="3F7819"/>
                </a:solidFill>
                <a:latin typeface="Times New Roman"/>
              </a:rPr>
              <a:t>исследовательский проект</a:t>
            </a:r>
            <a:r>
              <a:t/>
            </a:r>
            <a:br/>
            <a:r>
              <a:rPr lang="ru-RU" sz="5400" b="0" strike="noStrike" spc="-1">
                <a:solidFill>
                  <a:srgbClr val="E76618"/>
                </a:solidFill>
                <a:latin typeface="Trebuchet MS"/>
              </a:rPr>
              <a:t>«Где родился, там и пригодился»</a:t>
            </a:r>
            <a:endParaRPr lang="ru-RU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1506960" y="4050720"/>
            <a:ext cx="7865280" cy="1314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>
                <a:solidFill>
                  <a:srgbClr val="808080"/>
                </a:solidFill>
                <a:latin typeface="Trebuchet MS"/>
              </a:rPr>
              <a:t>                                                           </a:t>
            </a:r>
            <a:r>
              <a:rPr lang="ru-RU" sz="2400" b="1" strike="noStrike" spc="-1">
                <a:solidFill>
                  <a:srgbClr val="3F7819"/>
                </a:solidFill>
                <a:latin typeface="Trebuchet MS"/>
              </a:rPr>
              <a:t>автор:  Пермин Алексей  5 класс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>
                <a:solidFill>
                  <a:srgbClr val="3F7819"/>
                </a:solidFill>
                <a:latin typeface="Trebuchet MS"/>
              </a:rPr>
              <a:t>руководитель: Пермина П. Д.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>
                <a:solidFill>
                  <a:srgbClr val="3F7819"/>
                </a:solidFill>
                <a:latin typeface="Trebuchet MS"/>
              </a:rPr>
              <a:t>С.Дежнево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>
                <a:solidFill>
                  <a:srgbClr val="3F7819"/>
                </a:solidFill>
                <a:latin typeface="Trebuchet MS"/>
              </a:rPr>
              <a:t>2023 г.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17" name="Рисунок 6"/>
          <p:cNvPicPr/>
          <p:nvPr/>
        </p:nvPicPr>
        <p:blipFill>
          <a:blip r:embed="rId2"/>
          <a:stretch/>
        </p:blipFill>
        <p:spPr>
          <a:xfrm>
            <a:off x="180720" y="2274120"/>
            <a:ext cx="2860200" cy="439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«Казачьему роду нет переводу». Пермин Алексей Тимофеевич с сыновьями Юрием и Алексеем (фото 1985 г)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6C911C"/>
                </a:solidFill>
                <a:latin typeface="Trebuchet MS"/>
              </a:rPr>
              <a:t>Оба сына остались жить на родной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6C911C"/>
                </a:solidFill>
                <a:latin typeface="Trebuchet MS"/>
              </a:rPr>
              <a:t> земле и посвятили себя сельскому 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6C911C"/>
                </a:solidFill>
                <a:latin typeface="Trebuchet MS"/>
              </a:rPr>
              <a:t>хозяйству. Совхоз «Дежневский» 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6C911C"/>
                </a:solidFill>
                <a:latin typeface="Trebuchet MS"/>
              </a:rPr>
              <a:t>знал весь Хабаровский край за его 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6C911C"/>
                </a:solidFill>
                <a:latin typeface="Trebuchet MS"/>
              </a:rPr>
              <a:t>победы в социалистических 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6C911C"/>
                </a:solidFill>
                <a:latin typeface="Trebuchet MS"/>
              </a:rPr>
              <a:t>соревнованиях.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6C911C"/>
                </a:solidFill>
                <a:latin typeface="Trebuchet MS"/>
              </a:rPr>
              <a:t> Оба сына также охраняли  границу.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6C911C"/>
                </a:solidFill>
                <a:latin typeface="Trebuchet MS"/>
              </a:rPr>
              <a:t>Юрий – командир ДНД и имеет знак 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6C911C"/>
                </a:solidFill>
                <a:latin typeface="Trebuchet MS"/>
              </a:rPr>
              <a:t>«Почетный пограничник».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38" name="Объект 3"/>
          <p:cNvPicPr/>
          <p:nvPr/>
        </p:nvPicPr>
        <p:blipFill>
          <a:blip r:embed="rId2"/>
          <a:stretch/>
        </p:blipFill>
        <p:spPr>
          <a:xfrm>
            <a:off x="6059520" y="1761120"/>
            <a:ext cx="5680080" cy="459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rgbClr val="90C226"/>
                </a:solidFill>
                <a:latin typeface="Trebuchet MS"/>
              </a:rPr>
              <a:t>В нашем роду принято иметь много детей и внуков.</a:t>
            </a:r>
            <a:r>
              <a:t/>
            </a:r>
            <a:br/>
            <a:r>
              <a:rPr lang="ru-RU" sz="2200" b="0" strike="noStrike" spc="-1">
                <a:solidFill>
                  <a:srgbClr val="90C226"/>
                </a:solidFill>
                <a:latin typeface="Trebuchet MS"/>
              </a:rPr>
              <a:t>Прадедушка А.Т.Пермин и внуки, фото1982 г</a:t>
            </a:r>
            <a:r>
              <a:t/>
            </a:r>
            <a:br/>
            <a:r>
              <a:rPr lang="ru-RU" sz="2200" b="0" strike="noStrike" spc="-1">
                <a:solidFill>
                  <a:srgbClr val="90C226"/>
                </a:solidFill>
                <a:latin typeface="Trebuchet MS"/>
              </a:rPr>
              <a:t>В гостях у дедушки и бабушки, фото 1992</a:t>
            </a: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 </a:t>
            </a:r>
            <a:r>
              <a:rPr lang="ru-RU" sz="2000" b="0" strike="noStrike" spc="-1">
                <a:solidFill>
                  <a:srgbClr val="90C226"/>
                </a:solidFill>
                <a:latin typeface="Trebuchet MS"/>
              </a:rPr>
              <a:t>г.</a:t>
            </a:r>
            <a:endParaRPr lang="ru-RU" sz="20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40" name="Рисунок 2"/>
          <p:cNvPicPr/>
          <p:nvPr/>
        </p:nvPicPr>
        <p:blipFill>
          <a:blip r:embed="rId2"/>
          <a:stretch/>
        </p:blipFill>
        <p:spPr>
          <a:xfrm>
            <a:off x="6220440" y="1878840"/>
            <a:ext cx="6152760" cy="4978800"/>
          </a:xfrm>
          <a:prstGeom prst="rect">
            <a:avLst/>
          </a:prstGeom>
          <a:ln>
            <a:noFill/>
          </a:ln>
        </p:spPr>
      </p:pic>
      <p:pic>
        <p:nvPicPr>
          <p:cNvPr id="141" name="Объект 7"/>
          <p:cNvPicPr/>
          <p:nvPr/>
        </p:nvPicPr>
        <p:blipFill>
          <a:blip r:embed="rId3"/>
          <a:stretch/>
        </p:blipFill>
        <p:spPr>
          <a:xfrm>
            <a:off x="367200" y="1930320"/>
            <a:ext cx="5054400" cy="492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Рома, Женя, Андрей и Олег Пермины – защитники Отечества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800" b="0" strike="noStrike" spc="-1">
                <a:solidFill>
                  <a:srgbClr val="6C911C"/>
                </a:solidFill>
                <a:latin typeface="Trebuchet MS"/>
              </a:rPr>
              <a:t>Внуки – потомков казаков также посвятили свою жизнь защите Дальневосточных границ и правопорядка в родном крае и передают эстафету любви к своему краю, знания и умения защищать и обогащать родную землю. Прививают любовь к традициям казачества, передают традиции своих предков молодому поколению</a:t>
            </a:r>
            <a:endParaRPr lang="ru-RU" sz="2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  </a:t>
            </a:r>
            <a:r>
              <a:t/>
            </a:r>
            <a:br/>
            <a:r>
              <a:rPr lang="ru-RU" sz="3100" b="1" strike="noStrike" spc="-1">
                <a:solidFill>
                  <a:srgbClr val="6C911C"/>
                </a:solidFill>
                <a:latin typeface="Trebuchet MS"/>
              </a:rPr>
              <a:t>Я назван в честь деда Алексея Алексеевича Пермина</a:t>
            </a:r>
            <a:endParaRPr lang="ru-RU" sz="31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3200" b="1" strike="noStrike" spc="-1">
                <a:solidFill>
                  <a:srgbClr val="6C911C"/>
                </a:solidFill>
                <a:latin typeface="Trebuchet MS"/>
              </a:rPr>
              <a:t>Немного о себе..</a:t>
            </a:r>
            <a:endParaRPr lang="ru-RU" sz="32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3200" b="1" strike="noStrike" spc="-1">
                <a:solidFill>
                  <a:srgbClr val="6C911C"/>
                </a:solidFill>
                <a:latin typeface="Trebuchet MS"/>
              </a:rPr>
              <a:t> Я Алексей Пермин, учусь в 5 классе, назван в честь своего деда, который защищал границу в мирное время  и погиб при исполнении своего воинского долга.</a:t>
            </a:r>
            <a:endParaRPr lang="ru-RU" sz="32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46" name="Рисунок 4"/>
          <p:cNvPicPr/>
          <p:nvPr/>
        </p:nvPicPr>
        <p:blipFill>
          <a:blip r:embed="rId2"/>
          <a:stretch/>
        </p:blipFill>
        <p:spPr>
          <a:xfrm>
            <a:off x="8915400" y="172440"/>
            <a:ext cx="2508120" cy="325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6C911C"/>
                </a:solidFill>
                <a:latin typeface="Trebuchet MS"/>
              </a:rPr>
              <a:t>Я участвовал, накануне Дня пограничников, в митинге, посвященному 90-летию гибели пограничников заставы с Дежнево с бандитами в с.Квашнино. Погибшие пограничники похоронены на территории школы , там, где раньше была застава. Мы чтим память погибших защитников Родины!</a:t>
            </a:r>
            <a:endParaRPr lang="ru-RU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48" name="Рисунок 4"/>
          <p:cNvPicPr/>
          <p:nvPr/>
        </p:nvPicPr>
        <p:blipFill>
          <a:blip r:embed="rId2"/>
          <a:stretch/>
        </p:blipFill>
        <p:spPr>
          <a:xfrm rot="5400000">
            <a:off x="3113820" y="1514636"/>
            <a:ext cx="2946788" cy="44712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Мои интересы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1" strike="noStrike" spc="-1">
                <a:solidFill>
                  <a:srgbClr val="6C911C"/>
                </a:solidFill>
                <a:latin typeface="Trebuchet MS"/>
              </a:rPr>
              <a:t>Я занимаюсь видами спорта: волейбол, футбол, баскетбол, лыжами. </a:t>
            </a:r>
            <a:endParaRPr lang="ru-RU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1" strike="noStrike" spc="-1">
                <a:solidFill>
                  <a:srgbClr val="6C911C"/>
                </a:solidFill>
                <a:latin typeface="Trebuchet MS"/>
              </a:rPr>
              <a:t>Участвую в работе  клуба «Витязь», в юнармейском движении. </a:t>
            </a:r>
            <a:endParaRPr lang="ru-RU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1" strike="noStrike" spc="-1">
                <a:solidFill>
                  <a:srgbClr val="6C911C"/>
                </a:solidFill>
                <a:latin typeface="Trebuchet MS"/>
              </a:rPr>
              <a:t>В кружке школьного краеведческого музея </a:t>
            </a:r>
            <a:endParaRPr lang="ru-RU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1" strike="noStrike" spc="-1">
                <a:solidFill>
                  <a:srgbClr val="6C911C"/>
                </a:solidFill>
                <a:latin typeface="Trebuchet MS"/>
              </a:rPr>
              <a:t>«Истоки»</a:t>
            </a:r>
            <a:endParaRPr lang="ru-RU" sz="24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1" strike="noStrike" spc="-1">
                <a:solidFill>
                  <a:srgbClr val="6C911C"/>
                </a:solidFill>
                <a:latin typeface="Trebuchet MS"/>
              </a:rPr>
              <a:t>Горжусь своими предками –</a:t>
            </a:r>
            <a:endParaRPr lang="ru-RU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1" strike="noStrike" spc="-1">
                <a:solidFill>
                  <a:srgbClr val="6C911C"/>
                </a:solidFill>
                <a:latin typeface="Trebuchet MS"/>
              </a:rPr>
              <a:t> казаками первопоселенцами!</a:t>
            </a:r>
            <a:endParaRPr lang="ru-RU" sz="24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51" name="Рисунок 3"/>
          <p:cNvPicPr/>
          <p:nvPr/>
        </p:nvPicPr>
        <p:blipFill>
          <a:blip r:embed="rId2"/>
          <a:stretch/>
        </p:blipFill>
        <p:spPr>
          <a:xfrm>
            <a:off x="677160" y="107280"/>
            <a:ext cx="4847760" cy="2325240"/>
          </a:xfrm>
          <a:prstGeom prst="rect">
            <a:avLst/>
          </a:prstGeom>
          <a:ln>
            <a:noFill/>
          </a:ln>
        </p:spPr>
      </p:pic>
      <p:pic>
        <p:nvPicPr>
          <p:cNvPr id="152" name="Рисунок 4"/>
          <p:cNvPicPr/>
          <p:nvPr/>
        </p:nvPicPr>
        <p:blipFill>
          <a:blip r:embed="rId3"/>
          <a:stretch/>
        </p:blipFill>
        <p:spPr>
          <a:xfrm>
            <a:off x="7998480" y="3739680"/>
            <a:ext cx="2107440" cy="281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90C226"/>
                </a:solidFill>
                <a:latin typeface="Trebuchet MS"/>
              </a:rPr>
              <a:t>Я интересуюсь историей казачества, историей села, родной школы, провожу экскурсии в школьном краеведческом музее.</a:t>
            </a:r>
            <a:r>
              <a:t/>
            </a:r>
            <a:br/>
            <a:endParaRPr lang="ru-RU" sz="28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54" name="Рисунок 4"/>
          <p:cNvPicPr/>
          <p:nvPr/>
        </p:nvPicPr>
        <p:blipFill>
          <a:blip r:embed="rId2"/>
          <a:stretch/>
        </p:blipFill>
        <p:spPr>
          <a:xfrm>
            <a:off x="1193040" y="2550240"/>
            <a:ext cx="1908720" cy="389844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5"/>
          <p:cNvPicPr/>
          <p:nvPr/>
        </p:nvPicPr>
        <p:blipFill>
          <a:blip r:embed="rId3"/>
          <a:stretch/>
        </p:blipFill>
        <p:spPr>
          <a:xfrm>
            <a:off x="9494280" y="2160720"/>
            <a:ext cx="2451240" cy="4526640"/>
          </a:xfrm>
          <a:prstGeom prst="rect">
            <a:avLst/>
          </a:prstGeom>
          <a:ln>
            <a:noFill/>
          </a:ln>
        </p:spPr>
      </p:pic>
      <p:pic>
        <p:nvPicPr>
          <p:cNvPr id="156" name="Рисунок 7"/>
          <p:cNvPicPr/>
          <p:nvPr/>
        </p:nvPicPr>
        <p:blipFill>
          <a:blip r:embed="rId4"/>
          <a:stretch/>
        </p:blipFill>
        <p:spPr>
          <a:xfrm rot="5400000">
            <a:off x="4787640" y="1889280"/>
            <a:ext cx="3358800" cy="4680000"/>
          </a:xfrm>
          <a:prstGeom prst="rect">
            <a:avLst/>
          </a:prstGeom>
          <a:ln>
            <a:noFill/>
          </a:ln>
        </p:spPr>
      </p:pic>
      <p:sp>
        <p:nvSpPr>
          <p:cNvPr id="157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ru-RU" sz="3100" b="0" strike="noStrike" spc="-1">
                <a:solidFill>
                  <a:srgbClr val="90C226"/>
                </a:solidFill>
                <a:latin typeface="Trebuchet MS"/>
              </a:rPr>
              <a:t>Участвую в школьной художественной самодеятельности и ДК.</a:t>
            </a:r>
            <a:r>
              <a:t/>
            </a:r>
            <a:br/>
            <a:r>
              <a:rPr lang="ru-RU" sz="3100" b="0" strike="noStrike" spc="-1">
                <a:solidFill>
                  <a:srgbClr val="90C226"/>
                </a:solidFill>
                <a:latin typeface="Trebuchet MS"/>
              </a:rPr>
              <a:t> Являюсь капитаном  школьной команды </a:t>
            </a: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КВН.</a:t>
            </a:r>
            <a:r>
              <a:t/>
            </a:r>
            <a:br/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59" name="Рисунок 2"/>
          <p:cNvPicPr/>
          <p:nvPr/>
        </p:nvPicPr>
        <p:blipFill>
          <a:blip r:embed="rId2"/>
          <a:stretch/>
        </p:blipFill>
        <p:spPr>
          <a:xfrm>
            <a:off x="4975560" y="2160720"/>
            <a:ext cx="2211480" cy="504072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4"/>
          <p:cNvPicPr/>
          <p:nvPr/>
        </p:nvPicPr>
        <p:blipFill>
          <a:blip r:embed="rId3"/>
          <a:stretch/>
        </p:blipFill>
        <p:spPr>
          <a:xfrm>
            <a:off x="9558360" y="897120"/>
            <a:ext cx="2221560" cy="5063760"/>
          </a:xfrm>
          <a:prstGeom prst="rect">
            <a:avLst/>
          </a:prstGeom>
          <a:ln>
            <a:noFill/>
          </a:ln>
        </p:spPr>
      </p:pic>
      <p:pic>
        <p:nvPicPr>
          <p:cNvPr id="161" name="Объект 3"/>
          <p:cNvPicPr/>
          <p:nvPr/>
        </p:nvPicPr>
        <p:blipFill>
          <a:blip r:embed="rId4"/>
          <a:stretch/>
        </p:blipFill>
        <p:spPr>
          <a:xfrm rot="5400000">
            <a:off x="321840" y="3121560"/>
            <a:ext cx="4343400" cy="329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90C226"/>
                </a:solidFill>
                <a:latin typeface="Trebuchet MS"/>
              </a:rPr>
              <a:t>Мы часто встречаемся с Ференцевым Виктором Николаевичем, атаманом хутора Квашнинский, который нам много рассказывает и показывает на своих лекциях и экскурсиях в с.Квашнино о традициях казачества.</a:t>
            </a:r>
            <a:endParaRPr lang="ru-RU" sz="28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63" name="Рисунок 2"/>
          <p:cNvPicPr/>
          <p:nvPr/>
        </p:nvPicPr>
        <p:blipFill>
          <a:blip r:embed="rId2"/>
          <a:stretch/>
        </p:blipFill>
        <p:spPr>
          <a:xfrm>
            <a:off x="9587880" y="-359640"/>
            <a:ext cx="2503440" cy="3788280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4"/>
          <p:cNvPicPr/>
          <p:nvPr/>
        </p:nvPicPr>
        <p:blipFill>
          <a:blip r:embed="rId3"/>
          <a:stretch/>
        </p:blipFill>
        <p:spPr>
          <a:xfrm>
            <a:off x="4975560" y="2959560"/>
            <a:ext cx="4982040" cy="3244680"/>
          </a:xfrm>
          <a:prstGeom prst="rect">
            <a:avLst/>
          </a:prstGeom>
          <a:ln>
            <a:noFill/>
          </a:ln>
        </p:spPr>
      </p:pic>
      <p:pic>
        <p:nvPicPr>
          <p:cNvPr id="165" name="Объект 3"/>
          <p:cNvPicPr/>
          <p:nvPr/>
        </p:nvPicPr>
        <p:blipFill>
          <a:blip r:embed="rId4"/>
          <a:stretch/>
        </p:blipFill>
        <p:spPr>
          <a:xfrm>
            <a:off x="764640" y="2959560"/>
            <a:ext cx="4288320" cy="333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                          Мои планы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800" b="0" strike="noStrike" spc="-1">
                <a:solidFill>
                  <a:srgbClr val="404040"/>
                </a:solidFill>
                <a:latin typeface="Trebuchet MS"/>
              </a:rPr>
              <a:t>Я тоже  хочу принять участие в развитии нашего района.  Немного скажу о себе, своих планах, о том, что бы сделал я. Я живу в пограничном селе, где многие жители связаны со службой на границе.  Мои одноклассники  уже мечтают связать свою жизнь с военной профессией. А я хочу охранять  границу как мой отец, дед и прадед. Именно они привили мне любовь к спорту и  военной службе., и я  мечтаю закончить  пограничный  институт ФСБ. 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8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8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68" name="Рисунок 3"/>
          <p:cNvPicPr/>
          <p:nvPr/>
        </p:nvPicPr>
        <p:blipFill>
          <a:blip r:embed="rId2"/>
          <a:stretch/>
        </p:blipFill>
        <p:spPr>
          <a:xfrm>
            <a:off x="9273960" y="2670840"/>
            <a:ext cx="2288160" cy="317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848840" y="457200"/>
            <a:ext cx="6831360" cy="6269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3F7819"/>
                </a:solidFill>
                <a:latin typeface="Trebuchet MS"/>
              </a:rPr>
              <a:t>«Нет  на планете солнышка теплей,                                                                Чем в том краю,  где я родился.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3F7819"/>
                </a:solidFill>
                <a:latin typeface="Trebuchet MS"/>
              </a:rPr>
              <a:t>До дней последних буду я гордиться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3F7819"/>
                </a:solidFill>
                <a:latin typeface="Trebuchet MS"/>
              </a:rPr>
              <a:t>  Землей Дальневосточною своей!»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3F7819"/>
                </a:solidFill>
                <a:latin typeface="Trebuchet MS"/>
              </a:rPr>
              <a:t>Я ученик 5 класса средней школы с.Дежнево, одного из старейших сел Ленинского района. Мои предки были первопоселенцами села и все последующие поколения посвятили свою жизнь процветанию моей малой Родины. </a:t>
            </a:r>
            <a:r>
              <a:rPr lang="ru-RU" sz="2000" b="0" strike="noStrike" spc="-1">
                <a:solidFill>
                  <a:srgbClr val="3F7819"/>
                </a:solidFill>
                <a:latin typeface="Trebuchet MS"/>
              </a:rPr>
              <a:t>Я потомок казачьего рода Перминых, которые являлись первооснователями станицы Дежневской </a:t>
            </a:r>
            <a:r>
              <a:rPr lang="ru-RU" sz="2000" b="1" strike="noStrike" spc="-1">
                <a:solidFill>
                  <a:srgbClr val="3F7819"/>
                </a:solidFill>
                <a:latin typeface="Trebuchet MS"/>
              </a:rPr>
              <a:t>и представляю 6 поколение.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19" name="Рисунок 3"/>
          <p:cNvPicPr/>
          <p:nvPr/>
        </p:nvPicPr>
        <p:blipFill>
          <a:blip r:embed="rId2"/>
          <a:stretch/>
        </p:blipFill>
        <p:spPr>
          <a:xfrm rot="5400000">
            <a:off x="771120" y="-452160"/>
            <a:ext cx="3643560" cy="476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404040"/>
                </a:solidFill>
                <a:latin typeface="Trebuchet MS"/>
              </a:rPr>
              <a:t>Я люблю  свою малую Родину, свое село. В последние годы  оно преобразилось, построены новые дома, новая пограничная  застава. Появился железнодорожный мостовой переход из Нижнеленинского в китайский город Тунцзян. Реализуются и другие проекты.  В перспективе наш район будет  развиваться.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404040"/>
                </a:solidFill>
                <a:latin typeface="Trebuchet MS"/>
              </a:rPr>
              <a:t>Теперь здесь живем мы, дети и внуки тех, кто начинал осваивать, обживать и развивать район, бережно храня о них память. Теперь это наша малая Родина!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1" name="CustomShape 3"/>
          <p:cNvSpPr/>
          <p:nvPr/>
        </p:nvSpPr>
        <p:spPr>
          <a:xfrm flipH="1">
            <a:off x="8537040" y="3244320"/>
            <a:ext cx="99144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Спасибо за внимание!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73" name="Объект 4"/>
          <p:cNvPicPr/>
          <p:nvPr/>
        </p:nvPicPr>
        <p:blipFill>
          <a:blip r:embed="rId2"/>
          <a:stretch/>
        </p:blipFill>
        <p:spPr>
          <a:xfrm>
            <a:off x="990000" y="1399680"/>
            <a:ext cx="9416880" cy="529668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3048120" y="255168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«Где родился, там и пригодился» гласит русская пословица.</a:t>
            </a:r>
            <a:r>
              <a:t/>
            </a:r>
            <a:br/>
            <a:r>
              <a:t/>
            </a:r>
            <a:br/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3F7819"/>
                </a:solidFill>
                <a:latin typeface="Trebuchet MS"/>
              </a:rPr>
              <a:t>Вот и я задумался о смысле этой пословицы.  Так ли это? Действительно, бывает так, что судьбой дано не просто родиться в определённом уголке мира, а посвятить этой родной земле всю свою жизнь. Так и моим родителям, дедушке и бабушке, прадедушке и прабабушке суждено было прожить свою жизнь в селе Дежнево и отдать все силы на благо процветания и развития своей малой Родины. </a:t>
            </a:r>
            <a:endParaRPr lang="ru-RU" sz="24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Цель моего проекта</a:t>
            </a:r>
            <a:r>
              <a:t/>
            </a:r>
            <a:br/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800" b="0" strike="noStrike" spc="-1">
                <a:solidFill>
                  <a:srgbClr val="3F7819"/>
                </a:solidFill>
                <a:latin typeface="Trebuchet MS"/>
              </a:rPr>
              <a:t>Исследовать историю казачьей семьи Перминых – первопоселенцев с.Дежнево, Еврейской автономной области</a:t>
            </a:r>
            <a:endParaRPr lang="ru-RU" sz="2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800" b="0" strike="noStrike" spc="-1">
                <a:solidFill>
                  <a:srgbClr val="3F7819"/>
                </a:solidFill>
                <a:latin typeface="Trebuchet MS"/>
              </a:rPr>
              <a:t>Показать сохранение верности казачьим заповедям, преодолению жизненных проблем моими предками разных поколений, их духовно-нравственные ценности и семейные устои.</a:t>
            </a:r>
            <a:endParaRPr lang="ru-RU" sz="2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42040" y="445320"/>
            <a:ext cx="8431560" cy="5595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800" b="0" strike="noStrike" spc="-1">
                <a:solidFill>
                  <a:srgbClr val="3F7819"/>
                </a:solidFill>
                <a:latin typeface="Calibri"/>
                <a:ea typeface="Calibri"/>
              </a:rPr>
              <a:t>Цель переселения была ясна - закрепить границы по Амуру с помощью организации казачьих постов, обеспечить регулярное судоходство, почтовую службу, гужевые перевозки. Поселенцы, как правило, располагались на берегу реки. Так появились в нашем районе станицы Венцелевская, Кукелевская, Михайло-Семеновская, Воскресеновская, Квашнинская затем Дежневская.</a:t>
            </a:r>
            <a:endParaRPr lang="ru-RU" sz="2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800" b="0" strike="noStrike" spc="-1">
                <a:solidFill>
                  <a:srgbClr val="3F7819"/>
                </a:solidFill>
                <a:latin typeface="Calibri"/>
                <a:ea typeface="Calibri"/>
              </a:rPr>
              <a:t>Много пришлось перенести переселенцам из за реки Амур, но переселенческая волна дала Дальнему Востоку возможность охранять границы России и хозяйственно осваивать край. </a:t>
            </a:r>
            <a:endParaRPr lang="ru-RU" sz="28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Назар Пермин – самый первый казак рода Перминых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6C911C"/>
                </a:solidFill>
                <a:latin typeface="Trebuchet MS"/>
              </a:rPr>
              <a:t>Наше село было названо в честь первого  русского  землепроходца Сибири и Дальнего Востока в XVII веке  Семена Дежнева. Наш род имеет давние корни. Первые упоминания о фамилии Перминых начинаются с момента заселения сел Ленинского района , Еврейской автономной области. Мой прапрапра дед Назар Пермин приплыл на плотах с домашним скарбом вместе с семьей на берег реки Биджан в 1860 –х годах. Суровые условия  Приамурских земель и  оказались экзаменом в котором проявилась сила и казачий дух, православной веры русских людей.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3F7819"/>
                </a:solidFill>
                <a:latin typeface="Trebuchet MS"/>
              </a:rPr>
              <a:t>В августе 1861 года суровый нрав показал Амур. Наводнение затопило пашни, огороды, покосы, усадьбы. Вода сошла только в октябре. Переселенцы начали искать удобные места. Так, казаки из Квашнино в 1862 году основали станицу Дежневскую, переселенцы из Михайло-Семеновской и Кукелевской станиц в 1863 году стали жителями станицы Бабстовской. Через 10 лет венцелевцы основали станицу Биджанскую. </a:t>
            </a:r>
            <a:r>
              <a:t/>
            </a:r>
            <a:br/>
            <a:r>
              <a:rPr lang="ru-RU" sz="1800" b="0" strike="noStrike" spc="-1">
                <a:solidFill>
                  <a:srgbClr val="3F7819"/>
                </a:solidFill>
                <a:latin typeface="Trebuchet MS"/>
              </a:rPr>
              <a:t>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6C911C"/>
                </a:solidFill>
                <a:latin typeface="Trebuchet MS"/>
              </a:rPr>
              <a:t> Они мужественно стали осваивать землю: корчевали, пахали, занимались рыбной ловлей, охотой. Семья, как все семьи в те времена была многодетной. Сам Назар, женившись, тоже имел одиннадцать детей. Впоследствии он был казачьим атаманом в станице Дежневской.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77160" y="609480"/>
            <a:ext cx="8596440" cy="1459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0000"/>
                </a:solidFill>
                <a:latin typeface="Trebuchet MS"/>
              </a:rPr>
              <a:t>Назар Пермин находится в списках Георгиевских кавалеров за китайский поход 1900-1901 годах.</a:t>
            </a:r>
            <a:endParaRPr lang="ru-RU" sz="2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677160" y="1930320"/>
            <a:ext cx="8596440" cy="411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000" b="0" strike="noStrike" spc="-1">
                <a:solidFill>
                  <a:srgbClr val="6C911C"/>
                </a:solidFill>
                <a:latin typeface="Trebuchet MS"/>
              </a:rPr>
              <a:t>В 1900 году Россия по договоренности в Китаем строила КВЖД (китайско-восточную железную дорогу). Казаки охраняли на территории Манджурии наших строителей  от нападений банд хунхузов. После «боксерского восстания» Россия была вынуждена принимать ответные меры. Срочно создавалось ополчение для обороны и защиты городов на Амуре. На правый берег Амура, в Манджурию вступили русские войска. В боевых действиях принимали участие также полки Амурского казачьего войска. Многие казаки были награждены серебряной медалью «За поход в Китай 1900-1901г.г.» 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t/>
            </a:r>
            <a:br/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28320" y="32760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rgbClr val="6C911C"/>
                </a:solidFill>
                <a:latin typeface="Trebuchet MS"/>
              </a:rPr>
              <a:t>Тимофей Пермин – сын Назара Пермина,  имеет мало сведений, но жил он тоже по казачьим заповедям. Вот таким я представляю казаков того времени,  как на фото и на памятнике казаку в с.Ленинском. Это мужественные, храбрые и очень ответственные люди. Несли службу в дикой природе, с комарами да мошками, борьбой с дикими зверями, охраняя границы и исполняя все воинские обязанности. Были храбрыми, отважными, уважали старших, чтили семью, берегли честь и достоинство казака</a:t>
            </a:r>
            <a:r>
              <a:rPr lang="ru-RU" sz="2200" b="0" strike="noStrike" spc="-1">
                <a:solidFill>
                  <a:srgbClr val="000000"/>
                </a:solidFill>
                <a:latin typeface="Trebuchet MS"/>
              </a:rPr>
              <a:t>.</a:t>
            </a:r>
          </a:p>
        </p:txBody>
      </p:sp>
      <p:pic>
        <p:nvPicPr>
          <p:cNvPr id="130" name="Объект 3"/>
          <p:cNvPicPr/>
          <p:nvPr/>
        </p:nvPicPr>
        <p:blipFill>
          <a:blip r:embed="rId2"/>
          <a:stretch/>
        </p:blipFill>
        <p:spPr>
          <a:xfrm>
            <a:off x="8941680" y="1263240"/>
            <a:ext cx="2785680" cy="540180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4"/>
          <p:cNvPicPr/>
          <p:nvPr/>
        </p:nvPicPr>
        <p:blipFill>
          <a:blip r:embed="rId3"/>
          <a:stretch/>
        </p:blipFill>
        <p:spPr>
          <a:xfrm>
            <a:off x="1588320" y="2998440"/>
            <a:ext cx="3236040" cy="420732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5"/>
          <p:cNvPicPr/>
          <p:nvPr/>
        </p:nvPicPr>
        <p:blipFill>
          <a:blip r:embed="rId4"/>
          <a:stretch/>
        </p:blipFill>
        <p:spPr>
          <a:xfrm>
            <a:off x="6035760" y="3260520"/>
            <a:ext cx="1974240" cy="359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Пермин Алексей </a:t>
            </a:r>
            <a:r>
              <a:t/>
            </a:r>
            <a:br/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Тимофеевич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8000" b="1" strike="noStrike" spc="-1">
                <a:solidFill>
                  <a:srgbClr val="6C911C"/>
                </a:solidFill>
                <a:latin typeface="Trebuchet MS"/>
              </a:rPr>
              <a:t>Мой прадед </a:t>
            </a:r>
            <a:r>
              <a:rPr lang="ru-RU" sz="8000" b="0" strike="noStrike" spc="-1">
                <a:solidFill>
                  <a:srgbClr val="6C911C"/>
                </a:solidFill>
                <a:latin typeface="Trebuchet MS"/>
              </a:rPr>
              <a:t>родился 20 мая</a:t>
            </a:r>
            <a:endParaRPr lang="ru-RU" sz="8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8000" b="0" strike="noStrike" spc="-1">
                <a:solidFill>
                  <a:srgbClr val="6C911C"/>
                </a:solidFill>
                <a:latin typeface="Trebuchet MS"/>
              </a:rPr>
              <a:t> в 1918 году в селе Дежнево </a:t>
            </a:r>
            <a:endParaRPr lang="ru-RU" sz="8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8000" b="0" strike="noStrike" spc="-1">
                <a:solidFill>
                  <a:srgbClr val="6C911C"/>
                </a:solidFill>
                <a:latin typeface="Trebuchet MS"/>
              </a:rPr>
              <a:t>Ленинского района. Он был </a:t>
            </a:r>
            <a:endParaRPr lang="ru-RU" sz="8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8000" b="0" strike="noStrike" spc="-1">
                <a:solidFill>
                  <a:srgbClr val="6C911C"/>
                </a:solidFill>
                <a:latin typeface="Trebuchet MS"/>
              </a:rPr>
              <a:t>призван  в армию в сентябре </a:t>
            </a:r>
            <a:endParaRPr lang="ru-RU" sz="8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8000" b="0" strike="noStrike" spc="-1">
                <a:solidFill>
                  <a:srgbClr val="6C911C"/>
                </a:solidFill>
                <a:latin typeface="Trebuchet MS"/>
              </a:rPr>
              <a:t>1938 года. В 1941 году был</a:t>
            </a:r>
            <a:endParaRPr lang="ru-RU" sz="8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8000" b="0" strike="noStrike" spc="-1">
                <a:solidFill>
                  <a:srgbClr val="6C911C"/>
                </a:solidFill>
                <a:latin typeface="Trebuchet MS"/>
              </a:rPr>
              <a:t> отправлен на фронт под </a:t>
            </a:r>
            <a:endParaRPr lang="ru-RU" sz="8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8000" b="0" strike="noStrike" spc="-1">
                <a:solidFill>
                  <a:srgbClr val="6C911C"/>
                </a:solidFill>
                <a:latin typeface="Trebuchet MS"/>
              </a:rPr>
              <a:t>Ленинград, командиром орудия </a:t>
            </a:r>
            <a:endParaRPr lang="ru-RU" sz="8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8000" b="0" strike="noStrike" spc="-1">
                <a:solidFill>
                  <a:srgbClr val="6C911C"/>
                </a:solidFill>
                <a:latin typeface="Trebuchet MS"/>
              </a:rPr>
              <a:t>в звании сержанта. </a:t>
            </a:r>
            <a:endParaRPr lang="ru-RU" sz="8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8000" b="0" strike="noStrike" spc="-1">
                <a:solidFill>
                  <a:srgbClr val="6C911C"/>
                </a:solidFill>
                <a:latin typeface="Trebuchet MS"/>
              </a:rPr>
              <a:t>Был награжден орденами Отечественной</a:t>
            </a:r>
            <a:endParaRPr lang="ru-RU" sz="8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8000" b="0" strike="noStrike" spc="-1">
                <a:solidFill>
                  <a:srgbClr val="6C911C"/>
                </a:solidFill>
                <a:latin typeface="Trebuchet MS"/>
              </a:rPr>
              <a:t> войны второй степени, Знак Почета, </a:t>
            </a:r>
            <a:endParaRPr lang="ru-RU" sz="8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8000" b="0" strike="noStrike" spc="-1">
                <a:solidFill>
                  <a:srgbClr val="6C911C"/>
                </a:solidFill>
                <a:latin typeface="Trebuchet MS"/>
              </a:rPr>
              <a:t>медалью «За победу над Германией в</a:t>
            </a:r>
            <a:endParaRPr lang="ru-RU" sz="8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8000" b="0" strike="noStrike" spc="-1">
                <a:solidFill>
                  <a:srgbClr val="6C911C"/>
                </a:solidFill>
                <a:latin typeface="Trebuchet MS"/>
              </a:rPr>
              <a:t>Великой Отечественной войне 1941-1945 гг</a:t>
            </a:r>
            <a:r>
              <a:rPr lang="ru-RU" sz="3600" b="0" strike="noStrike" spc="-1">
                <a:solidFill>
                  <a:srgbClr val="404040"/>
                </a:solidFill>
                <a:latin typeface="Trebuchet MS"/>
              </a:rPr>
              <a:t>».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36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35" name="Рисунок 5"/>
          <p:cNvPicPr/>
          <p:nvPr/>
        </p:nvPicPr>
        <p:blipFill>
          <a:blip r:embed="rId2"/>
          <a:stretch/>
        </p:blipFill>
        <p:spPr>
          <a:xfrm>
            <a:off x="6878880" y="192600"/>
            <a:ext cx="4105080" cy="628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1120</Words>
  <Application>Microsoft Office PowerPoint</Application>
  <PresentationFormat>Произвольный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родился, там и пригодился</dc:title>
  <dc:subject/>
  <dc:creator>User777</dc:creator>
  <dc:description/>
  <cp:lastModifiedBy>Еренкова</cp:lastModifiedBy>
  <cp:revision>60</cp:revision>
  <dcterms:created xsi:type="dcterms:W3CDTF">2023-01-17T05:28:29Z</dcterms:created>
  <dcterms:modified xsi:type="dcterms:W3CDTF">2024-02-12T04:38:46Z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